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handoutMasterIdLst>
    <p:handoutMasterId r:id="rId34"/>
  </p:handoutMasterIdLst>
  <p:sldIdLst>
    <p:sldId id="256" r:id="rId3"/>
    <p:sldId id="303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06" r:id="rId12"/>
    <p:sldId id="304" r:id="rId13"/>
    <p:sldId id="313" r:id="rId14"/>
    <p:sldId id="305" r:id="rId15"/>
    <p:sldId id="307" r:id="rId16"/>
    <p:sldId id="308" r:id="rId17"/>
    <p:sldId id="311" r:id="rId18"/>
    <p:sldId id="309" r:id="rId19"/>
    <p:sldId id="310" r:id="rId20"/>
    <p:sldId id="317" r:id="rId21"/>
    <p:sldId id="289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267" r:id="rId30"/>
    <p:sldId id="319" r:id="rId31"/>
    <p:sldId id="328" r:id="rId32"/>
    <p:sldId id="329" r:id="rId33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C64BC-A7C1-4FCA-89AE-0AA3FEB93700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E3EBA-B89A-47A6-9E4B-C8DCACA0E9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84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673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89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7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4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701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88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6379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B71F29-A594-494A-A745-6FE84DA4E84F}" type="slidenum">
              <a:rPr lang="zh-TW" altLang="en-US" smtClean="0">
                <a:solidFill>
                  <a:srgbClr val="434342"/>
                </a:solidFill>
              </a:rPr>
              <a:pPr/>
              <a:t>‹#›</a:t>
            </a:fld>
            <a:endParaRPr lang="zh-TW" alt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2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21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665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209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4ADF268-9F98-496C-8C50-68B0FAB702F2}" type="datetimeFigureOut">
              <a:rPr lang="zh-TW" altLang="en-US" smtClean="0"/>
              <a:t>2018/8/26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54F0EAF-2B90-4EA4-9719-399D0C13B89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5FCE463-947D-4DC7-8EFB-A3951EC2A7F7}" type="datetimeFigureOut">
              <a:rPr lang="zh-TW" altLang="en-US" smtClean="0"/>
              <a:pPr/>
              <a:t>2018/8/26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3B71F29-A594-494A-A745-6FE84DA4E8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90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lhl.nou.edu.tw/~child/1l.html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opic.parenting.com.tw/issue/2016/school60q/qa.aspx?channel=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88604" y="4019982"/>
            <a:ext cx="5807732" cy="16561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7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72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72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輔導處</a:t>
            </a:r>
            <a:r>
              <a:rPr lang="en-US" altLang="zh-TW" sz="72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algn="r"/>
            <a:r>
              <a:rPr lang="zh-TW" altLang="en-US" sz="35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陳藝珍主任報告</a:t>
            </a:r>
            <a:endParaRPr lang="zh-TW" altLang="en-US" sz="3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b="1" dirty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11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新生家長座談會</a:t>
            </a:r>
          </a:p>
        </p:txBody>
      </p:sp>
      <p:pic>
        <p:nvPicPr>
          <p:cNvPr id="1026" name="Picture 2" descr="http://kids.wanpug.com/illust/illust15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6168"/>
            <a:ext cx="3247675" cy="28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ids.wanpug.com/illust/illust15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27641"/>
            <a:ext cx="134973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81037" y="3789040"/>
            <a:ext cx="6400800" cy="1656184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網路參考資源</a:t>
            </a:r>
            <a:endParaRPr lang="zh-TW" altLang="en-US" sz="54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b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11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小一上學去</a:t>
            </a:r>
            <a:endParaRPr lang="zh-TW" altLang="en-US" sz="7200" b="1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ttp://kids.wanpug.com/illust/illust15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3247675" cy="28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ids.wanpug.com/illust/illust15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69" y="2492896"/>
            <a:ext cx="134973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6934" y="692696"/>
            <a:ext cx="7772400" cy="1362075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我和我的孩子</a:t>
            </a:r>
            <a:endParaRPr lang="zh-TW" altLang="en-US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body" idx="1"/>
          </p:nvPr>
        </p:nvSpPr>
        <p:spPr>
          <a:xfrm>
            <a:off x="4139952" y="1772816"/>
            <a:ext cx="4641775" cy="665038"/>
          </a:xfrm>
        </p:spPr>
        <p:txBody>
          <a:bodyPr>
            <a:normAutofit/>
          </a:bodyPr>
          <a:lstStyle/>
          <a:p>
            <a:r>
              <a:rPr lang="en-US" altLang="zh-TW" dirty="0"/>
              <a:t>http://</a:t>
            </a:r>
            <a:r>
              <a:rPr lang="en-US" altLang="zh-TW" dirty="0" err="1"/>
              <a:t>lhl.nou.edu.tw</a:t>
            </a:r>
            <a:r>
              <a:rPr lang="en-US" altLang="zh-TW" dirty="0"/>
              <a:t>/~child/</a:t>
            </a:r>
            <a:r>
              <a:rPr lang="en-US" altLang="zh-TW" dirty="0" err="1"/>
              <a:t>1l.html</a:t>
            </a:r>
            <a:endParaRPr lang="zh-TW" alt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7435076" cy="41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952500"/>
            <a:ext cx="8243193" cy="1362075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的孩子可以適應學校的生活嗎？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1600" y="2564904"/>
            <a:ext cx="7956376" cy="3888432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孩子專注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事先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告知孩子學校的相關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規定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教子女學習使用學校的廁所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08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7772400" cy="13620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我該如何成為稱職的父母？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27584" y="2547938"/>
            <a:ext cx="7667129" cy="397740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孩子感到被愛、被接納。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給予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鼓勵，並有具體事項的讚美。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放棄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完美主義，給予孩子在失敗經驗中學習解決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的能力。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激發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孩子內在天分。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確保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孩子健康，鼓勵多運動。 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反省，以身作則。</a:t>
            </a:r>
          </a:p>
        </p:txBody>
      </p:sp>
    </p:spTree>
    <p:extLst>
      <p:ext uri="{BB962C8B-B14F-4D97-AF65-F5344CB8AC3E}">
        <p14:creationId xmlns:p14="http://schemas.microsoft.com/office/powerpoint/2010/main" val="10886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3620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如何培養孩子良好的生活習慣？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547938"/>
            <a:ext cx="8170167" cy="419343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應先「以身作則」，身教是培養孩子良好習慣的起步。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讓孩子以功課為由，而忽略生活技能、常規、禮儀等。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透過與孩子討論，讓孩子知道，培養好習慣的重要性，並使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了解好習慣的養成是他應盡的責任。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發現孩子有不良行為或習慣時，應以堅定的態度予以導正，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使孩子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知道他的行為有改善的必要。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孩子習慣尚未養成階段時，除了可稍加提醒外，也可陪著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孩子一起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做，全家人共同養成好習慣。</a:t>
            </a:r>
          </a:p>
        </p:txBody>
      </p:sp>
    </p:spTree>
    <p:extLst>
      <p:ext uri="{BB962C8B-B14F-4D97-AF65-F5344CB8AC3E}">
        <p14:creationId xmlns:p14="http://schemas.microsoft.com/office/powerpoint/2010/main" val="5640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5307" y="980728"/>
            <a:ext cx="7772400" cy="13620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我沒有時間陪孩子，怎麼辦？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3568" y="2547938"/>
            <a:ext cx="7811145" cy="397740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給孩子一個擁抱。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告訴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孩子你是愛他的。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20~30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分鐘專注的與孩子談心。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你在忙碌時，告訴孩子學習等待，並於忙完事情後，確實的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陪伴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邀請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配偶共同陪伴子女。</a:t>
            </a:r>
          </a:p>
        </p:txBody>
      </p:sp>
    </p:spTree>
    <p:extLst>
      <p:ext uri="{BB962C8B-B14F-4D97-AF65-F5344CB8AC3E}">
        <p14:creationId xmlns:p14="http://schemas.microsoft.com/office/powerpoint/2010/main" val="5640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7772400" cy="13620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我的情緒會影響到孩子嗎？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3568" y="2636912"/>
            <a:ext cx="8026151" cy="412142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將自己的情緒加諸於孩子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身上。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特別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留意自己情緒可能失控的時機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，譬如：（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）和配偶吵架時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）工作不順利，遭受長官責備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。（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）身體感覺不舒服時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察覺到自己的心情煩躁時，事先告訴孩子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狀況。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用情緒性的字眼和孩子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對話。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情緒調節，找時間放鬆身心，適時紓解壓力。</a:t>
            </a:r>
          </a:p>
        </p:txBody>
      </p:sp>
    </p:spTree>
    <p:extLst>
      <p:ext uri="{BB962C8B-B14F-4D97-AF65-F5344CB8AC3E}">
        <p14:creationId xmlns:p14="http://schemas.microsoft.com/office/powerpoint/2010/main" val="39260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952500"/>
            <a:ext cx="8171185" cy="13620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從何處獲得子女教育的相關資源？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9552" y="2547938"/>
            <a:ext cx="8352928" cy="397740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或團體機構（圖書館、家庭教育中心、社區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等）所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辦的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親職講座或親子共學課程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、書局瀏覽相關教育知識之書籍。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瀏覽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教育部全球資訊網站、各地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教育局處網站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或學校網站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獲得相關資訊。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與其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他家長組成親職成長團體，透過團體討論與分享，以調整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的教養觀念並增進教育孩子的知能。</a:t>
            </a:r>
          </a:p>
        </p:txBody>
      </p:sp>
    </p:spTree>
    <p:extLst>
      <p:ext uri="{BB962C8B-B14F-4D97-AF65-F5344CB8AC3E}">
        <p14:creationId xmlns:p14="http://schemas.microsoft.com/office/powerpoint/2010/main" val="5640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36207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我為何要參與孩子學校的活動？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9552" y="2547938"/>
            <a:ext cx="8352928" cy="4121422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可以將訴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求傳達給學校及老師。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孩子同學的家長，分享彼此教養心得，並交流相關教育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孩子知道我的關心及對他的重視。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孩子與老師建立融洽的互動關係。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孩子在校的學習情形及行為表現。</a:t>
            </a:r>
          </a:p>
          <a:p>
            <a:pPr marL="457200" indent="-457200">
              <a:buAutoNum type="arabicPeriod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良好的親師合作，以協助孩子有更優質的成長與學習。如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：校外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教學時的家長人力，可協助照顧孩子行程中學習的安全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86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2160240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親子天下</a:t>
            </a:r>
            <a:r>
              <a:rPr lang="en-US" altLang="zh-TW" sz="2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新生開學</a:t>
            </a:r>
            <a:r>
              <a:rPr lang="en-US" altLang="zh-TW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60+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問</a:t>
            </a:r>
            <a:r>
              <a:rPr lang="en-US" altLang="zh-TW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br>
              <a:rPr lang="en-US" altLang="zh-TW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給家長的完全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指南</a:t>
            </a:r>
            <a:r>
              <a:rPr lang="en-US" altLang="zh-TW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http://</a:t>
            </a:r>
            <a:r>
              <a:rPr lang="en-US" altLang="zh-TW" sz="16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topic.parenting.com.tw</a:t>
            </a:r>
            <a:r>
              <a:rPr lang="en-US" altLang="zh-TW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/issue/2016/</a:t>
            </a:r>
            <a:r>
              <a:rPr lang="en-US" altLang="zh-TW" sz="16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school60q</a:t>
            </a:r>
            <a:r>
              <a:rPr lang="en-US" altLang="zh-TW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en-US" altLang="zh-TW" sz="16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qa.aspx?channel</a:t>
            </a:r>
            <a:r>
              <a:rPr lang="en-US" altLang="zh-TW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=2</a:t>
            </a:r>
            <a:endParaRPr lang="zh-TW" altLang="en-US" sz="16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6" y="2564904"/>
            <a:ext cx="4110266" cy="40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458089" cy="40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/>
          <p:cNvSpPr/>
          <p:nvPr/>
        </p:nvSpPr>
        <p:spPr>
          <a:xfrm>
            <a:off x="4288652" y="6093296"/>
            <a:ext cx="4747844" cy="764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72133" y="95945"/>
            <a:ext cx="2016224" cy="1440160"/>
            <a:chOff x="251520" y="332656"/>
            <a:chExt cx="2016224" cy="1440160"/>
          </a:xfrm>
        </p:grpSpPr>
        <p:sp>
          <p:nvSpPr>
            <p:cNvPr id="4" name="橢圓 3"/>
            <p:cNvSpPr/>
            <p:nvPr/>
          </p:nvSpPr>
          <p:spPr>
            <a:xfrm>
              <a:off x="251520" y="332656"/>
              <a:ext cx="1512168" cy="144016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1693336" y="908720"/>
              <a:ext cx="574408" cy="58025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217" y="1252265"/>
            <a:ext cx="4392488" cy="1180356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學習之路</a:t>
            </a:r>
            <a:endParaRPr lang="zh-TW" altLang="en-US" sz="8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2564904"/>
            <a:ext cx="8568952" cy="374441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充滿勇氣</a:t>
            </a:r>
            <a:r>
              <a: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˙</a:t>
            </a:r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運用智慧</a:t>
            </a:r>
            <a:r>
              <a:rPr lang="en-US" altLang="zh-TW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~</a:t>
            </a:r>
            <a:endParaRPr lang="en-US" altLang="zh-TW" sz="6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/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4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面對人生不同的挑戰</a:t>
            </a:r>
            <a:endParaRPr lang="en-US" altLang="zh-TW" sz="4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心存</a:t>
            </a:r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感恩˙態度</a:t>
            </a:r>
            <a:r>
              <a: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謙和</a:t>
            </a:r>
            <a:r>
              <a:rPr lang="en-US" altLang="zh-TW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~</a:t>
            </a: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r>
              <a:rPr lang="zh-TW" altLang="en-US" sz="4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迎接無限可能的</a:t>
            </a:r>
            <a:r>
              <a:rPr lang="zh-TW" altLang="en-US" sz="4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未來</a:t>
            </a:r>
            <a:endParaRPr lang="zh-TW" altLang="en-US" sz="4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37" y="962137"/>
            <a:ext cx="255428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025" y="508927"/>
            <a:ext cx="8784975" cy="11127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b="1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招募</a:t>
            </a:r>
            <a:r>
              <a:rPr lang="en-US" altLang="zh-TW" sz="5300" b="1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5300" b="1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海東國小故事志工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6025" y="3257536"/>
            <a:ext cx="3173791" cy="252028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入班說故事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入班帶活動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支援學校活動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參與學校活動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戶外小劇場展演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80" y="2683684"/>
            <a:ext cx="5017439" cy="376138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859" y="2820288"/>
            <a:ext cx="5032146" cy="37724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536" y="2691605"/>
            <a:ext cx="5165283" cy="38739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056" y="3130617"/>
            <a:ext cx="5725128" cy="321758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056" y="3140968"/>
            <a:ext cx="5713605" cy="321515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31640" y="1570879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歡迎加入我們的行列</a:t>
            </a:r>
            <a:endParaRPr lang="zh-TW" altLang="en-US" sz="4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18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海東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會對學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支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68960"/>
            <a:ext cx="4764107" cy="3571469"/>
          </a:xfrm>
          <a:prstGeom prst="rect">
            <a:avLst/>
          </a:prstGeom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5111552" y="836712"/>
            <a:ext cx="4032448" cy="669218"/>
          </a:xfrm>
        </p:spPr>
        <p:txBody>
          <a:bodyPr>
            <a:normAutofit fontScale="92500"/>
          </a:bodyPr>
          <a:lstStyle/>
          <a:p>
            <a:pPr algn="l"/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現任會長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張晃彬會長</a:t>
            </a:r>
            <a:endParaRPr lang="zh-TW" altLang="en-US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5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964904"/>
          </a:xfrm>
        </p:spPr>
        <p:txBody>
          <a:bodyPr>
            <a:normAutofit fontScale="85000" lnSpcReduction="20000"/>
          </a:bodyPr>
          <a:lstStyle/>
          <a:p>
            <a:pPr marL="685800" indent="-685800" algn="l">
              <a:buFont typeface="Wingdings" panose="05000000000000000000" pitchFamily="2" charset="2"/>
              <a:buChar char="l"/>
            </a:pPr>
            <a:r>
              <a:rPr lang="zh-TW" altLang="zh-TW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師生</a:t>
            </a:r>
            <a:r>
              <a:rPr lang="zh-TW" altLang="zh-TW" sz="4800" dirty="0">
                <a:solidFill>
                  <a:schemeClr val="tx1"/>
                </a:solidFill>
                <a:ea typeface="文鼎粗隸" panose="02010609010101010101" pitchFamily="49" charset="-120"/>
              </a:rPr>
              <a:t>對外比賽獎勵</a:t>
            </a:r>
            <a:r>
              <a:rPr lang="zh-TW" altLang="zh-TW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金</a:t>
            </a:r>
            <a:endParaRPr lang="en-US" altLang="zh-TW" sz="48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685800" indent="-685800" algn="l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教師</a:t>
            </a:r>
            <a:r>
              <a:rPr lang="zh-TW" altLang="en-US" sz="4800" dirty="0">
                <a:solidFill>
                  <a:schemeClr val="tx1"/>
                </a:solidFill>
                <a:ea typeface="文鼎粗隸" panose="02010609010101010101" pitchFamily="49" charset="-120"/>
              </a:rPr>
              <a:t>校外教學</a:t>
            </a:r>
            <a:r>
              <a:rPr lang="zh-TW" altLang="en-US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補助費</a:t>
            </a:r>
            <a:endParaRPr lang="en-US" altLang="zh-TW" sz="48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685800" indent="-685800" algn="l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教師專業成長活動</a:t>
            </a:r>
            <a:endParaRPr lang="en-US" altLang="zh-TW" sz="48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685800" indent="-685800" algn="l">
              <a:buFont typeface="Wingdings" panose="05000000000000000000" pitchFamily="2" charset="2"/>
              <a:buChar char="l"/>
            </a:pPr>
            <a:r>
              <a:rPr lang="zh-TW" altLang="en-US" sz="4800" dirty="0">
                <a:solidFill>
                  <a:schemeClr val="tx1"/>
                </a:solidFill>
                <a:ea typeface="文鼎粗隸" panose="02010609010101010101" pitchFamily="49" charset="-120"/>
              </a:rPr>
              <a:t>臨時人員年終紅包</a:t>
            </a:r>
            <a:endParaRPr lang="en-US" altLang="zh-TW" sz="48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685800" indent="-685800" algn="l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卓越</a:t>
            </a:r>
            <a:r>
              <a:rPr lang="zh-TW" altLang="en-US" sz="4800" dirty="0">
                <a:solidFill>
                  <a:schemeClr val="tx1"/>
                </a:solidFill>
                <a:ea typeface="文鼎粗隸" panose="02010609010101010101" pitchFamily="49" charset="-120"/>
              </a:rPr>
              <a:t>海東</a:t>
            </a:r>
            <a:r>
              <a:rPr lang="zh-TW" altLang="en-US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校刊</a:t>
            </a:r>
            <a:r>
              <a:rPr lang="en-US" altLang="zh-TW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…</a:t>
            </a:r>
            <a:r>
              <a:rPr lang="zh-TW" altLang="en-US" sz="48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等</a:t>
            </a:r>
            <a:endParaRPr lang="en-US" altLang="zh-TW" sz="48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81000" y="1484784"/>
            <a:ext cx="8229600" cy="147002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支援</a:t>
            </a:r>
            <a:r>
              <a:rPr lang="en-US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:</a:t>
            </a:r>
            <a:r>
              <a:rPr lang="zh-TW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全</a:t>
            </a:r>
            <a:r>
              <a:rPr lang="zh-TW" altLang="zh-TW" sz="4800" dirty="0">
                <a:solidFill>
                  <a:schemeClr val="bg1"/>
                </a:solidFill>
                <a:ea typeface="文鼎粗隸" panose="02010609010101010101" pitchFamily="49" charset="-120"/>
              </a:rPr>
              <a:t>校性活動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539552" y="3140968"/>
            <a:ext cx="8352928" cy="3468960"/>
          </a:xfrm>
        </p:spPr>
        <p:txBody>
          <a:bodyPr>
            <a:noAutofit/>
          </a:bodyPr>
          <a:lstStyle/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提升</a:t>
            </a:r>
            <a:r>
              <a:rPr lang="zh-TW" altLang="zh-TW" sz="4000" dirty="0">
                <a:solidFill>
                  <a:schemeClr val="tx1"/>
                </a:solidFill>
                <a:ea typeface="文鼎粗隸" panose="02010609010101010101" pitchFamily="49" charset="-120"/>
              </a:rPr>
              <a:t>英語學習</a:t>
            </a: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成效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參與</a:t>
            </a:r>
            <a:r>
              <a:rPr lang="zh-TW" altLang="zh-TW" sz="4000" dirty="0">
                <a:solidFill>
                  <a:schemeClr val="tx1"/>
                </a:solidFill>
                <a:ea typeface="文鼎粗隸" panose="02010609010101010101" pitchFamily="49" charset="-120"/>
              </a:rPr>
              <a:t>跨國合作學習</a:t>
            </a: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活動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圖書館</a:t>
            </a:r>
            <a:r>
              <a:rPr lang="zh-TW" altLang="zh-TW" sz="4000" dirty="0">
                <a:solidFill>
                  <a:schemeClr val="tx1"/>
                </a:solidFill>
                <a:ea typeface="文鼎粗隸" panose="02010609010101010101" pitchFamily="49" charset="-120"/>
              </a:rPr>
              <a:t>雜誌訂閱及圖書</a:t>
            </a: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添購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書香志工成長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畢業典禮</a:t>
            </a:r>
            <a:r>
              <a:rPr lang="zh-TW" altLang="en-US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活動</a:t>
            </a:r>
            <a:r>
              <a:rPr lang="en-US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.</a:t>
            </a: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學生</a:t>
            </a:r>
            <a:r>
              <a:rPr lang="zh-TW" altLang="zh-TW" sz="4000" dirty="0">
                <a:solidFill>
                  <a:schemeClr val="tx1"/>
                </a:solidFill>
                <a:ea typeface="文鼎粗隸" panose="02010609010101010101" pitchFamily="49" charset="-120"/>
              </a:rPr>
              <a:t>科展活動…</a:t>
            </a: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等</a:t>
            </a:r>
            <a:endParaRPr lang="zh-TW" altLang="en-US" sz="4000" dirty="0"/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支援</a:t>
            </a:r>
            <a:r>
              <a:rPr lang="en-US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:</a:t>
            </a:r>
            <a:r>
              <a:rPr lang="zh-TW" altLang="en-US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教</a:t>
            </a:r>
            <a:r>
              <a:rPr lang="zh-TW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務處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899592" y="3212976"/>
            <a:ext cx="7669088" cy="3528392"/>
          </a:xfrm>
        </p:spPr>
        <p:txBody>
          <a:bodyPr>
            <a:normAutofit lnSpcReduction="10000"/>
          </a:bodyPr>
          <a:lstStyle/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校慶運動會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補助</a:t>
            </a:r>
            <a:r>
              <a:rPr lang="zh-TW" altLang="zh-TW" sz="4000" dirty="0">
                <a:solidFill>
                  <a:schemeClr val="tx1"/>
                </a:solidFill>
                <a:ea typeface="文鼎粗隸" panose="02010609010101010101" pitchFamily="49" charset="-120"/>
              </a:rPr>
              <a:t>體育團隊訓練比賽</a:t>
            </a: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經費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補助</a:t>
            </a:r>
            <a:r>
              <a:rPr lang="zh-TW" altLang="zh-TW" sz="4000" dirty="0">
                <a:solidFill>
                  <a:schemeClr val="tx1"/>
                </a:solidFill>
                <a:ea typeface="文鼎粗隸" panose="02010609010101010101" pitchFamily="49" charset="-120"/>
              </a:rPr>
              <a:t>學生各項活動</a:t>
            </a:r>
            <a:r>
              <a:rPr lang="en-US" altLang="zh-TW" sz="2000" dirty="0">
                <a:solidFill>
                  <a:schemeClr val="tx1"/>
                </a:solidFill>
                <a:ea typeface="文鼎粗隸" panose="02010609010101010101" pitchFamily="49" charset="-120"/>
              </a:rPr>
              <a:t>(</a:t>
            </a:r>
            <a:r>
              <a:rPr lang="zh-TW" altLang="zh-TW" sz="2000" dirty="0">
                <a:solidFill>
                  <a:schemeClr val="tx1"/>
                </a:solidFill>
                <a:ea typeface="文鼎粗隸" panose="02010609010101010101" pitchFamily="49" charset="-120"/>
              </a:rPr>
              <a:t>如：兒童節、才藝成果發表會、就是愛秀活動、古典音樂欣賞…等</a:t>
            </a:r>
            <a:r>
              <a:rPr lang="en-US" altLang="zh-TW" sz="2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)</a:t>
            </a: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交通</a:t>
            </a:r>
            <a:r>
              <a:rPr lang="zh-TW" altLang="en-US" sz="4000" dirty="0">
                <a:solidFill>
                  <a:schemeClr val="tx1"/>
                </a:solidFill>
                <a:ea typeface="文鼎粗隸" panose="02010609010101010101" pitchFamily="49" charset="-120"/>
              </a:rPr>
              <a:t>志</a:t>
            </a:r>
            <a:r>
              <a:rPr lang="zh-TW" altLang="en-US" sz="4000" dirty="0" smtClean="0">
                <a:solidFill>
                  <a:schemeClr val="tx1"/>
                </a:solidFill>
                <a:ea typeface="文鼎粗隸" panose="02010609010101010101" pitchFamily="49" charset="-120"/>
              </a:rPr>
              <a:t>工精進成長</a:t>
            </a:r>
            <a:endParaRPr lang="en-US" altLang="zh-TW" sz="4000" dirty="0" smtClean="0">
              <a:solidFill>
                <a:schemeClr val="tx1"/>
              </a:solidFill>
              <a:ea typeface="文鼎粗隸" panose="02010609010101010101" pitchFamily="49" charset="-120"/>
            </a:endParaRPr>
          </a:p>
          <a:p>
            <a:pPr marL="571500" indent="-571500" algn="l"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chemeClr val="tx1"/>
                </a:solidFill>
                <a:ea typeface="文鼎粗隸" panose="02010609010101010101" pitchFamily="49" charset="-120"/>
              </a:rPr>
              <a:t>班級課外補充教材影印費</a:t>
            </a: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支援</a:t>
            </a:r>
            <a:r>
              <a:rPr lang="en-US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:</a:t>
            </a:r>
            <a:r>
              <a:rPr lang="zh-TW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學</a:t>
            </a:r>
            <a:r>
              <a:rPr lang="zh-TW" altLang="zh-TW" sz="4800" dirty="0">
                <a:solidFill>
                  <a:schemeClr val="bg1"/>
                </a:solidFill>
                <a:ea typeface="文鼎粗隸" panose="02010609010101010101" pitchFamily="49" charset="-120"/>
              </a:rPr>
              <a:t>務處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3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172816"/>
          </a:xfrm>
        </p:spPr>
        <p:txBody>
          <a:bodyPr>
            <a:noAutofit/>
          </a:bodyPr>
          <a:lstStyle/>
          <a:p>
            <a:pPr marL="571500" lvl="0" indent="-5715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zh-TW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校園</a:t>
            </a:r>
            <a:r>
              <a:rPr lang="zh-TW" altLang="zh-TW" sz="4000" dirty="0">
                <a:solidFill>
                  <a:prstClr val="black"/>
                </a:solidFill>
                <a:ea typeface="文鼎粗隸" panose="02010609010101010101" pitchFamily="49" charset="-120"/>
              </a:rPr>
              <a:t>環境</a:t>
            </a:r>
            <a:r>
              <a:rPr lang="zh-TW" altLang="zh-TW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整理</a:t>
            </a:r>
            <a:endParaRPr lang="en-US" altLang="zh-TW" sz="4000" dirty="0" smtClean="0">
              <a:solidFill>
                <a:prstClr val="black"/>
              </a:solidFill>
              <a:ea typeface="文鼎粗隸" panose="02010609010101010101" pitchFamily="49" charset="-120"/>
            </a:endParaRPr>
          </a:p>
          <a:p>
            <a:pPr marL="571500" lvl="0" indent="-5715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prstClr val="black"/>
                </a:solidFill>
                <a:ea typeface="文鼎粗隸" panose="02010609010101010101" pitchFamily="49" charset="-120"/>
              </a:rPr>
              <a:t>中元普渡及有線電視費</a:t>
            </a:r>
            <a:endParaRPr lang="en-US" altLang="zh-TW" sz="4000" dirty="0" smtClean="0">
              <a:solidFill>
                <a:prstClr val="black"/>
              </a:solidFill>
              <a:ea typeface="文鼎粗隸" panose="02010609010101010101" pitchFamily="49" charset="-120"/>
            </a:endParaRPr>
          </a:p>
          <a:p>
            <a:pPr marL="571500" lvl="0" indent="-5715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學校教學環境改善</a:t>
            </a:r>
            <a:r>
              <a:rPr lang="en-US" altLang="zh-TW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…</a:t>
            </a:r>
            <a:r>
              <a:rPr lang="zh-TW" altLang="en-US" sz="40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等</a:t>
            </a:r>
            <a:endParaRPr lang="en-US" altLang="zh-TW" sz="4000" dirty="0" smtClean="0">
              <a:solidFill>
                <a:prstClr val="black"/>
              </a:solidFill>
              <a:ea typeface="文鼎粗隸" panose="02010609010101010101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支援</a:t>
            </a:r>
            <a:r>
              <a:rPr lang="en-US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:</a:t>
            </a:r>
            <a:r>
              <a:rPr lang="zh-TW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總務處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67544" y="1124744"/>
            <a:ext cx="7916416" cy="1296144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100" b="1" dirty="0">
              <a:solidFill>
                <a:srgbClr val="F96A1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27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507288" cy="3252936"/>
          </a:xfrm>
        </p:spPr>
        <p:txBody>
          <a:bodyPr>
            <a:noAutofit/>
          </a:bodyPr>
          <a:lstStyle/>
          <a:p>
            <a:pPr marL="342900" lvl="0" indent="-3429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學生</a:t>
            </a:r>
            <a:r>
              <a:rPr lang="zh-TW" altLang="zh-TW" sz="3600" dirty="0">
                <a:solidFill>
                  <a:prstClr val="black"/>
                </a:solidFill>
                <a:ea typeface="文鼎粗隸" panose="02010609010101010101" pitchFamily="49" charset="-120"/>
              </a:rPr>
              <a:t>榮譽制度</a:t>
            </a:r>
            <a:r>
              <a:rPr lang="en-US" altLang="zh-TW" sz="3600" dirty="0">
                <a:solidFill>
                  <a:prstClr val="black"/>
                </a:solidFill>
                <a:ea typeface="文鼎粗隸" panose="02010609010101010101" pitchFamily="49" charset="-120"/>
              </a:rPr>
              <a:t>(</a:t>
            </a:r>
            <a:r>
              <a:rPr lang="zh-TW" altLang="zh-TW" sz="3600" dirty="0">
                <a:solidFill>
                  <a:prstClr val="black"/>
                </a:solidFill>
                <a:ea typeface="文鼎粗隸" panose="02010609010101010101" pitchFamily="49" charset="-120"/>
              </a:rPr>
              <a:t>海東集優卡及獎品</a:t>
            </a:r>
            <a:r>
              <a:rPr lang="en-US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)</a:t>
            </a:r>
            <a:endParaRPr lang="en-US" altLang="zh-TW" sz="3600" dirty="0">
              <a:solidFill>
                <a:prstClr val="black"/>
              </a:solidFill>
              <a:ea typeface="文鼎粗隸" panose="02010609010101010101" pitchFamily="49" charset="-120"/>
            </a:endParaRPr>
          </a:p>
          <a:p>
            <a:pPr marL="342900" lvl="0" indent="-3429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配合</a:t>
            </a:r>
            <a:r>
              <a:rPr lang="zh-TW" altLang="zh-TW" sz="3600" dirty="0">
                <a:solidFill>
                  <a:prstClr val="black"/>
                </a:solidFill>
                <a:ea typeface="文鼎粗隸" panose="02010609010101010101" pitchFamily="49" charset="-120"/>
              </a:rPr>
              <a:t>家長會之親職</a:t>
            </a: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講座</a:t>
            </a:r>
            <a:endParaRPr lang="en-US" altLang="zh-TW" sz="3600" dirty="0" smtClean="0">
              <a:solidFill>
                <a:prstClr val="black"/>
              </a:solidFill>
              <a:ea typeface="文鼎粗隸" panose="02010609010101010101" pitchFamily="49" charset="-120"/>
            </a:endParaRPr>
          </a:p>
          <a:p>
            <a:pPr marL="342900" lvl="0" indent="-3429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en-US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輔導處辦理之</a:t>
            </a: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學生活動</a:t>
            </a:r>
            <a:endParaRPr lang="en-US" altLang="zh-TW" sz="3600" dirty="0" smtClean="0">
              <a:solidFill>
                <a:prstClr val="black"/>
              </a:solidFill>
              <a:ea typeface="文鼎粗隸" panose="02010609010101010101" pitchFamily="49" charset="-120"/>
            </a:endParaRPr>
          </a:p>
          <a:p>
            <a:pPr marL="342900" lvl="0" indent="-3429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家長會</a:t>
            </a:r>
            <a:r>
              <a:rPr lang="zh-TW" altLang="en-US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運作費用</a:t>
            </a:r>
            <a:endParaRPr lang="en-US" altLang="zh-TW" sz="3600" dirty="0" smtClean="0">
              <a:solidFill>
                <a:prstClr val="black"/>
              </a:solidFill>
              <a:ea typeface="文鼎粗隸" panose="02010609010101010101" pitchFamily="49" charset="-120"/>
            </a:endParaRPr>
          </a:p>
          <a:p>
            <a:pPr marL="342900" lvl="0" indent="-342900" algn="l">
              <a:buClr>
                <a:srgbClr val="D34817"/>
              </a:buClr>
              <a:buFont typeface="Wingdings" panose="05000000000000000000" pitchFamily="2" charset="2"/>
              <a:buChar char="l"/>
            </a:pP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補助</a:t>
            </a:r>
            <a:r>
              <a:rPr lang="zh-TW" altLang="en-US" sz="3600" dirty="0">
                <a:solidFill>
                  <a:prstClr val="black"/>
                </a:solidFill>
                <a:ea typeface="文鼎粗隸" panose="02010609010101010101" pitchFamily="49" charset="-120"/>
              </a:rPr>
              <a:t>故事媽媽精進</a:t>
            </a:r>
            <a:r>
              <a:rPr lang="zh-TW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成長</a:t>
            </a:r>
            <a:r>
              <a:rPr lang="en-US" altLang="zh-TW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…</a:t>
            </a:r>
            <a:r>
              <a:rPr lang="zh-TW" altLang="en-US" sz="3600" dirty="0" smtClean="0">
                <a:solidFill>
                  <a:prstClr val="black"/>
                </a:solidFill>
                <a:ea typeface="文鼎粗隸" panose="02010609010101010101" pitchFamily="49" charset="-120"/>
              </a:rPr>
              <a:t>等</a:t>
            </a:r>
            <a:endParaRPr lang="zh-TW" altLang="zh-TW" sz="36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支援</a:t>
            </a:r>
            <a:r>
              <a:rPr lang="en-US" altLang="zh-TW" sz="4800" dirty="0">
                <a:solidFill>
                  <a:schemeClr val="bg1"/>
                </a:solidFill>
                <a:ea typeface="文鼎粗隸" panose="02010609010101010101" pitchFamily="49" charset="-120"/>
              </a:rPr>
              <a:t>:</a:t>
            </a:r>
            <a:r>
              <a:rPr lang="zh-TW" altLang="zh-TW" sz="48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輔導處</a:t>
            </a:r>
            <a:endParaRPr lang="zh-TW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67544" y="1124744"/>
            <a:ext cx="7916416" cy="1296144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3100" b="1" dirty="0">
              <a:solidFill>
                <a:srgbClr val="F96A1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26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971600" y="3483018"/>
            <a:ext cx="7560840" cy="2690773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家長會</a:t>
            </a:r>
            <a:endParaRPr lang="en-US" altLang="zh-TW" sz="8000" dirty="0" smtClean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r>
              <a:rPr lang="zh-TW" altLang="en-US" sz="8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需要您的加入</a:t>
            </a:r>
            <a:r>
              <a:rPr lang="zh-TW" altLang="en-US" sz="8000" dirty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哦</a:t>
            </a:r>
            <a:r>
              <a:rPr lang="zh-TW" altLang="en-US" sz="8000" dirty="0" smtClean="0">
                <a:solidFill>
                  <a:schemeClr val="tx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！</a:t>
            </a:r>
            <a:endParaRPr lang="zh-TW" altLang="en-US" sz="8000" dirty="0">
              <a:solidFill>
                <a:schemeClr val="tx1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學校各項活動的運作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非常需要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會的鼎力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支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 rot="20456776">
            <a:off x="5994524" y="3613136"/>
            <a:ext cx="1457796" cy="1578696"/>
            <a:chOff x="5994524" y="3613136"/>
            <a:chExt cx="1457796" cy="1578696"/>
          </a:xfrm>
        </p:grpSpPr>
        <p:sp>
          <p:nvSpPr>
            <p:cNvPr id="5" name="橢圓 4"/>
            <p:cNvSpPr/>
            <p:nvPr/>
          </p:nvSpPr>
          <p:spPr>
            <a:xfrm>
              <a:off x="6372200" y="4111712"/>
              <a:ext cx="1080120" cy="10801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橢圓 5"/>
            <p:cNvSpPr/>
            <p:nvPr/>
          </p:nvSpPr>
          <p:spPr>
            <a:xfrm>
              <a:off x="6150038" y="3613136"/>
              <a:ext cx="614484" cy="59716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橢圓 6"/>
            <p:cNvSpPr/>
            <p:nvPr/>
          </p:nvSpPr>
          <p:spPr>
            <a:xfrm>
              <a:off x="5994524" y="4244698"/>
              <a:ext cx="353480" cy="35665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 rot="19970713">
            <a:off x="1327203" y="3167859"/>
            <a:ext cx="1258445" cy="1728705"/>
            <a:chOff x="1218074" y="3031592"/>
            <a:chExt cx="1258445" cy="1728705"/>
          </a:xfrm>
        </p:grpSpPr>
        <p:sp>
          <p:nvSpPr>
            <p:cNvPr id="8" name="橢圓 7"/>
            <p:cNvSpPr/>
            <p:nvPr/>
          </p:nvSpPr>
          <p:spPr>
            <a:xfrm rot="18802526">
              <a:off x="1218074" y="3031592"/>
              <a:ext cx="1080120" cy="10801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橢圓 8"/>
            <p:cNvSpPr/>
            <p:nvPr/>
          </p:nvSpPr>
          <p:spPr>
            <a:xfrm rot="18802526">
              <a:off x="1544944" y="4154472"/>
              <a:ext cx="614484" cy="59716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橢圓 9"/>
            <p:cNvSpPr/>
            <p:nvPr/>
          </p:nvSpPr>
          <p:spPr>
            <a:xfrm rot="18802526">
              <a:off x="2121454" y="3882073"/>
              <a:ext cx="353480" cy="35665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60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251520" y="770364"/>
            <a:ext cx="1224136" cy="12241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1403648" y="831053"/>
            <a:ext cx="360040" cy="340904"/>
          </a:xfrm>
          <a:prstGeom prst="ellipse">
            <a:avLst/>
          </a:prstGeom>
          <a:solidFill>
            <a:srgbClr val="F42CF4"/>
          </a:solidFill>
          <a:ln>
            <a:solidFill>
              <a:srgbClr val="F42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908721"/>
            <a:ext cx="7772400" cy="1008111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r>
              <a:rPr lang="en-US" altLang="zh-TW" sz="4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</a:t>
            </a: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親子五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步驟</a:t>
            </a:r>
            <a:endParaRPr lang="zh-TW" altLang="en-US" sz="4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2547938"/>
            <a:ext cx="8208912" cy="4049414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不要生氣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：生氣時深呼吸</a:t>
            </a:r>
            <a: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</a:p>
          <a:p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閉上眼睛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：要開始嘮叨時，靜心</a:t>
            </a:r>
            <a: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</a:p>
          <a:p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打給專家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：無助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時向老師或輔導處求助</a:t>
            </a:r>
            <a:endParaRPr lang="zh-TW" altLang="en-US" sz="3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小孩抱抱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：常常擁抱孩子，給予讚美</a:t>
            </a:r>
          </a:p>
          <a:p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孩要大笑</a:t>
            </a:r>
            <a:r>
              <a:rPr lang="zh-TW" altLang="en-US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：與孩子</a:t>
            </a:r>
            <a:r>
              <a:rPr lang="zh-TW" altLang="en-US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一起歡笑</a:t>
            </a:r>
            <a:endParaRPr lang="en-US" altLang="zh-TW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41168"/>
            <a:ext cx="1951657" cy="176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467544" y="2636912"/>
            <a:ext cx="576064" cy="3096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0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611560" y="3284984"/>
            <a:ext cx="7920880" cy="345638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面對挫折</a:t>
            </a:r>
            <a:endParaRPr lang="en-US" altLang="zh-TW" sz="4800" dirty="0" smtClean="0">
              <a:solidFill>
                <a:srgbClr val="002060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勇於</a:t>
            </a:r>
            <a:r>
              <a:rPr lang="zh-TW" altLang="en-US" sz="4800" dirty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承擔</a:t>
            </a:r>
            <a:endParaRPr lang="en-US" altLang="zh-TW" sz="4800" dirty="0">
              <a:solidFill>
                <a:srgbClr val="002060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耐心等待</a:t>
            </a:r>
            <a:endParaRPr lang="en-US" altLang="zh-TW" sz="4800" dirty="0" smtClean="0">
              <a:solidFill>
                <a:srgbClr val="002060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不怕失敗</a:t>
            </a:r>
            <a:endParaRPr lang="zh-TW" altLang="en-US" sz="4800" dirty="0">
              <a:solidFill>
                <a:srgbClr val="002060"/>
              </a:solidFill>
              <a:ea typeface="文鼎粗隸" panose="02010609010101010101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踏入</a:t>
            </a:r>
            <a:r>
              <a:rPr lang="en-US" altLang="zh-TW" sz="54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12</a:t>
            </a:r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年國教的第一站</a:t>
            </a:r>
            <a:r>
              <a:rPr lang="en-US" altLang="zh-TW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/>
            </a:r>
            <a:br>
              <a:rPr lang="en-US" altLang="zh-TW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</a:br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讓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孩子學習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…</a:t>
            </a:r>
            <a:endParaRPr lang="zh-TW" altLang="en-US" sz="5400" dirty="0">
              <a:solidFill>
                <a:schemeClr val="bg1"/>
              </a:solidFill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315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66432" y="3776816"/>
            <a:ext cx="6400800" cy="1656184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輔導處提供</a:t>
            </a:r>
            <a:r>
              <a:rPr lang="zh-TW" altLang="en-US" sz="5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5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endParaRPr lang="zh-TW" altLang="en-US" sz="54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b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11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小一上學去</a:t>
            </a:r>
            <a:endParaRPr lang="zh-TW" altLang="en-US" sz="7200" b="1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ttp://kids.wanpug.com/illust/illust155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8000"/>
            <a:ext cx="3247675" cy="28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ids.wanpug.com/illust/illust15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269" y="2132856"/>
            <a:ext cx="134973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5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225860" y="3501008"/>
            <a:ext cx="8856984" cy="273630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信任老師</a:t>
            </a:r>
            <a:r>
              <a:rPr lang="en-US" altLang="zh-TW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…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策略不同</a:t>
            </a:r>
            <a:r>
              <a:rPr lang="en-US" altLang="zh-TW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.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目標一致</a:t>
            </a:r>
            <a:endParaRPr lang="en-US" altLang="zh-TW" sz="4800" dirty="0" smtClean="0">
              <a:solidFill>
                <a:srgbClr val="002060"/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學習放手</a:t>
            </a:r>
            <a:r>
              <a:rPr lang="en-US" altLang="zh-TW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…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不要剝奪孩子創造</a:t>
            </a:r>
            <a:r>
              <a:rPr lang="zh-TW" altLang="en-US" sz="4800" dirty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自己經驗</a:t>
            </a:r>
            <a:r>
              <a:rPr lang="zh-TW" altLang="en-US" sz="4800" dirty="0" smtClean="0">
                <a:solidFill>
                  <a:srgbClr val="002060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的機會</a:t>
            </a:r>
            <a:endParaRPr lang="zh-TW" altLang="en-US" sz="3600" dirty="0">
              <a:solidFill>
                <a:schemeClr val="tx1"/>
              </a:solidFill>
              <a:ea typeface="文鼎粗隸" panose="02010609010101010101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29600" cy="1470025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請家長嘗試</a:t>
            </a:r>
            <a:r>
              <a:rPr lang="en-US" altLang="zh-TW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…</a:t>
            </a:r>
            <a:endParaRPr lang="zh-TW" altLang="en-US" sz="5400" dirty="0">
              <a:solidFill>
                <a:schemeClr val="bg1"/>
              </a:solidFill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63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subTitle" idx="1"/>
          </p:nvPr>
        </p:nvSpPr>
        <p:spPr>
          <a:xfrm>
            <a:off x="179512" y="3356992"/>
            <a:ext cx="8589640" cy="3384376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chemeClr val="accent2">
                    <a:lumMod val="50000"/>
                  </a:schemeClr>
                </a:solidFill>
                <a:ea typeface="文鼎粗隸" panose="02010609010101010101" pitchFamily="49" charset="-120"/>
              </a:rPr>
              <a:t>建立孩子良好的</a:t>
            </a:r>
            <a:r>
              <a:rPr lang="zh-TW" altLang="en-US" sz="5400" dirty="0" smtClean="0">
                <a:solidFill>
                  <a:srgbClr val="002060"/>
                </a:solidFill>
                <a:ea typeface="文鼎粗隸" panose="02010609010101010101" pitchFamily="49" charset="-120"/>
              </a:rPr>
              <a:t>態度</a:t>
            </a:r>
            <a:endParaRPr lang="en-US" altLang="zh-TW" sz="5400" dirty="0">
              <a:solidFill>
                <a:srgbClr val="002060"/>
              </a:solidFill>
              <a:ea typeface="文鼎粗隸" panose="02010609010101010101" pitchFamily="49" charset="-120"/>
            </a:endParaRPr>
          </a:p>
          <a:p>
            <a:r>
              <a:rPr lang="zh-TW" altLang="en-US" sz="5400" dirty="0" smtClean="0">
                <a:solidFill>
                  <a:schemeClr val="accent2">
                    <a:lumMod val="50000"/>
                  </a:schemeClr>
                </a:solidFill>
                <a:ea typeface="文鼎粗隸" panose="02010609010101010101" pitchFamily="49" charset="-120"/>
              </a:rPr>
              <a:t>成就他的</a:t>
            </a:r>
            <a:r>
              <a:rPr lang="zh-TW" altLang="en-US" sz="5400" dirty="0" smtClean="0">
                <a:solidFill>
                  <a:srgbClr val="002060"/>
                </a:solidFill>
                <a:ea typeface="文鼎粗隸" panose="02010609010101010101" pitchFamily="49" charset="-120"/>
              </a:rPr>
              <a:t>高度</a:t>
            </a:r>
            <a:r>
              <a:rPr lang="zh-TW" altLang="en-US" sz="5400" dirty="0" smtClean="0">
                <a:solidFill>
                  <a:schemeClr val="accent2">
                    <a:lumMod val="50000"/>
                  </a:schemeClr>
                </a:solidFill>
                <a:ea typeface="文鼎粗隸" panose="02010609010101010101" pitchFamily="49" charset="-120"/>
              </a:rPr>
              <a:t>和</a:t>
            </a:r>
            <a:r>
              <a:rPr lang="zh-TW" altLang="en-US" sz="5400" dirty="0" smtClean="0">
                <a:solidFill>
                  <a:srgbClr val="002060"/>
                </a:solidFill>
                <a:ea typeface="文鼎粗隸" panose="02010609010101010101" pitchFamily="49" charset="-120"/>
              </a:rPr>
              <a:t>能見度</a:t>
            </a:r>
            <a:endParaRPr lang="en-US" altLang="zh-TW" sz="5400" dirty="0" smtClean="0">
              <a:solidFill>
                <a:srgbClr val="002060"/>
              </a:solidFill>
              <a:ea typeface="文鼎粗隸" panose="02010609010101010101" pitchFamily="49" charset="-120"/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ea typeface="文鼎粗隸" panose="02010609010101010101" pitchFamily="49" charset="-120"/>
              </a:rPr>
              <a:t>在教育孩子的路上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ea typeface="文鼎粗隸" panose="02010609010101010101" pitchFamily="49" charset="-120"/>
              </a:rPr>
              <a:t>.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文鼎粗隸" panose="02010609010101010101" pitchFamily="49" charset="-120"/>
              </a:rPr>
              <a:t>海東將是您的好夥伴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文鼎粗隸" panose="02010609010101010101" pitchFamily="49" charset="-120"/>
            </a:endParaRPr>
          </a:p>
          <a:p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諮詢專線：</a:t>
            </a:r>
            <a:r>
              <a:rPr lang="en-US" altLang="zh-TW" sz="2400" b="1" dirty="0" smtClean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2567146-806.826.836</a:t>
            </a:r>
            <a:endParaRPr lang="zh-TW" altLang="en-US" sz="3600" dirty="0">
              <a:solidFill>
                <a:schemeClr val="tx1"/>
              </a:solidFill>
              <a:ea typeface="文鼎粗隸" panose="02010609010101010101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29600" cy="1470025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期待</a:t>
            </a:r>
            <a:r>
              <a:rPr lang="en-US" altLang="zh-TW" sz="7200" dirty="0" smtClean="0">
                <a:solidFill>
                  <a:schemeClr val="bg1"/>
                </a:solidFill>
                <a:ea typeface="文鼎粗隸" panose="02010609010101010101" pitchFamily="49" charset="-120"/>
              </a:rPr>
              <a:t>~</a:t>
            </a:r>
            <a:endParaRPr lang="zh-TW" altLang="en-US" sz="7200" dirty="0">
              <a:solidFill>
                <a:schemeClr val="bg1"/>
              </a:solidFill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39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7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阿海 阿東上學去</a:t>
            </a:r>
            <a:r>
              <a:rPr lang="en-US" altLang="zh-TW" sz="67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新生家長親職教育週報</a:t>
            </a:r>
            <a:r>
              <a:rPr lang="en-US" altLang="zh-TW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前十週</a:t>
            </a:r>
            <a:r>
              <a:rPr lang="en-US" altLang="zh-TW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4701214" cy="662199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71102" y="1124744"/>
            <a:ext cx="472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第一週   家長可為小一生做的準備</a:t>
            </a:r>
            <a:endParaRPr lang="zh-TW" altLang="en-US" sz="2400" dirty="0">
              <a:solidFill>
                <a:srgbClr val="08A1D9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71102" y="158848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第二週   親師溝通 </a:t>
            </a:r>
            <a:endParaRPr lang="en-US" altLang="zh-TW" sz="2400" dirty="0">
              <a:solidFill>
                <a:srgbClr val="08A1D9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71102" y="2051205"/>
            <a:ext cx="364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第三週   注音符號怎麼學</a:t>
            </a:r>
            <a:r>
              <a:rPr lang="en-US" altLang="zh-TW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2400" dirty="0">
              <a:solidFill>
                <a:srgbClr val="08A1D9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71102" y="253618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/>
                <a:ea typeface="微軟正黑體"/>
              </a:rPr>
              <a:t>第四週   下課後的安排 </a:t>
            </a:r>
            <a:endParaRPr lang="zh-TW" altLang="en-US" sz="2400" dirty="0">
              <a:solidFill>
                <a:srgbClr val="08A1D9">
                  <a:lumMod val="50000"/>
                </a:srgbClr>
              </a:solidFill>
              <a:latin typeface="微軟正黑體"/>
              <a:ea typeface="微軟正黑體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98540" y="100391"/>
            <a:ext cx="51125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書法家豪楷體" pitchFamily="2" charset="-120"/>
              </a:rPr>
              <a:t>週報</a:t>
            </a:r>
            <a:r>
              <a:rPr lang="zh-TW" altLang="en-US" sz="5400" b="1" dirty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書法家豪楷體" pitchFamily="2" charset="-120"/>
              </a:rPr>
              <a:t>內容介紹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76712" y="3004498"/>
            <a:ext cx="6356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/>
                <a:ea typeface="微軟正黑體"/>
              </a:rPr>
              <a:t>第五週   </a:t>
            </a:r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小</a:t>
            </a:r>
            <a:r>
              <a:rPr lang="zh-TW" altLang="en-US" sz="2400" dirty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一生一定要會的生活自理關鍵能力</a:t>
            </a:r>
            <a:r>
              <a:rPr lang="en-US" altLang="zh-TW" sz="2400" dirty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400" dirty="0">
              <a:solidFill>
                <a:srgbClr val="08A1D9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71102" y="3489999"/>
            <a:ext cx="518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第六週   </a:t>
            </a:r>
            <a:r>
              <a:rPr lang="zh-TW" altLang="en-US" sz="2400" b="1" dirty="0" smtClean="0">
                <a:solidFill>
                  <a:srgbClr val="08A1D9">
                    <a:lumMod val="50000"/>
                  </a:srgbClr>
                </a:solidFill>
                <a:latin typeface="微軟正黑體"/>
              </a:rPr>
              <a:t>我</a:t>
            </a:r>
            <a:r>
              <a:rPr lang="zh-TW" altLang="en-US" sz="2400" b="1" dirty="0">
                <a:solidFill>
                  <a:srgbClr val="08A1D9">
                    <a:lumMod val="50000"/>
                  </a:srgbClr>
                </a:solidFill>
                <a:latin typeface="微軟正黑體"/>
              </a:rPr>
              <a:t>的孩子不想上學，怎麼辦</a:t>
            </a:r>
            <a:r>
              <a:rPr lang="en-US" altLang="zh-TW" sz="2400" b="1" dirty="0">
                <a:solidFill>
                  <a:srgbClr val="08A1D9">
                    <a:lumMod val="50000"/>
                  </a:srgbClr>
                </a:solidFill>
                <a:latin typeface="微軟正黑體"/>
              </a:rPr>
              <a:t>?</a:t>
            </a:r>
            <a:endParaRPr lang="zh-TW" altLang="en-US" sz="2400" b="1" dirty="0">
              <a:solidFill>
                <a:srgbClr val="08A1D9">
                  <a:lumMod val="50000"/>
                </a:srgbClr>
              </a:solidFill>
              <a:latin typeface="微軟正黑體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71102" y="3951664"/>
            <a:ext cx="4416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第七週   幫助</a:t>
            </a:r>
            <a:r>
              <a:rPr lang="zh-TW" altLang="en-US" sz="2400" dirty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孩子養成學習習慣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304176" y="4436810"/>
            <a:ext cx="333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zh-TW" altLang="en-US" sz="2400" dirty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八</a:t>
            </a:r>
            <a:r>
              <a:rPr lang="zh-TW" altLang="en-US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週   專注</a:t>
            </a:r>
            <a:r>
              <a:rPr lang="zh-TW" altLang="en-US" sz="2400" dirty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力怎麼教</a:t>
            </a:r>
            <a:r>
              <a:rPr lang="en-US" altLang="zh-TW" sz="2400" dirty="0" smtClean="0">
                <a:solidFill>
                  <a:srgbClr val="08A1D9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US" altLang="zh-TW" sz="2400" dirty="0">
              <a:solidFill>
                <a:srgbClr val="08A1D9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304176" y="5013176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第九週   閱讀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力是你的超能力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304176" y="5499560"/>
            <a:ext cx="472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第十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週   </a:t>
            </a:r>
            <a:r>
              <a:rPr lang="zh-TW" altLang="zh-TW" sz="2400" b="1" dirty="0" smtClean="0">
                <a:solidFill>
                  <a:srgbClr val="000000"/>
                </a:solidFill>
              </a:rPr>
              <a:t>小</a:t>
            </a:r>
            <a:r>
              <a:rPr lang="zh-TW" altLang="zh-TW" sz="2400" b="1" dirty="0">
                <a:solidFill>
                  <a:srgbClr val="000000"/>
                </a:solidFill>
              </a:rPr>
              <a:t>一生的第一次學習</a:t>
            </a:r>
            <a:r>
              <a:rPr lang="zh-TW" altLang="zh-TW" sz="2400" b="1" dirty="0" smtClean="0">
                <a:solidFill>
                  <a:srgbClr val="000000"/>
                </a:solidFill>
              </a:rPr>
              <a:t>體</a:t>
            </a:r>
            <a:r>
              <a:rPr lang="zh-TW" altLang="en-US" sz="2400" b="1" dirty="0" smtClean="0">
                <a:solidFill>
                  <a:srgbClr val="000000"/>
                </a:solidFill>
              </a:rPr>
              <a:t>驗</a:t>
            </a:r>
            <a:endParaRPr lang="zh-TW" altLang="en-US" sz="2400" b="1" dirty="0">
              <a:solidFill>
                <a:srgbClr val="08A1D9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1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輔導處服務內容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5536" y="2547938"/>
            <a:ext cx="8640960" cy="4121422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學生的二級輔導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教育相關宣導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職教育講座辦理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潛能班課後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照顧或補救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教相關業務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故事志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工培訓與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家長會組織運作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68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48754" cy="104995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預告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講座活動</a:t>
            </a:r>
            <a:endParaRPr lang="zh-TW" altLang="en-US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539552" y="1340768"/>
          <a:ext cx="8147248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016224"/>
                <a:gridCol w="1872208"/>
                <a:gridCol w="1666528"/>
              </a:tblGrid>
              <a:tr h="9338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工作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活動事項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辦理時間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對象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1867720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情緒教養的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八堂課</a:t>
                      </a:r>
                      <a:r>
                        <a:rPr lang="zh-TW" altLang="en-US" sz="2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       </a:t>
                      </a:r>
                      <a:endParaRPr lang="en-US" altLang="zh-TW" sz="22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107.09/29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至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107.11/17</a:t>
                      </a:r>
                    </a:p>
                    <a:p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詳如報名表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全校家長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特邀請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杏璞身心健康關懷協會</a:t>
                      </a:r>
                      <a:r>
                        <a:rPr lang="zh-TW" alt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專業醫生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及</a:t>
                      </a:r>
                      <a:r>
                        <a:rPr lang="zh-TW" alt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心理師</a:t>
                      </a:r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主講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23109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親子</a:t>
                      </a:r>
                      <a:r>
                        <a:rPr lang="zh-TW" altLang="en-US" sz="2400" baseline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共學</a:t>
                      </a:r>
                      <a:endParaRPr lang="zh-TW" altLang="en-US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107.09/15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至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107.10/13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詳如報名表</a:t>
                      </a:r>
                      <a:r>
                        <a:rPr kumimoji="0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kumimoji="0" lang="zh-TW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新住民家長及學生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特邀請</a:t>
                      </a: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退休優良教師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及學校</a:t>
                      </a: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閩南語專長教師</a:t>
                      </a:r>
                      <a:endParaRPr lang="zh-TW" altLang="en-US" sz="18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3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332656"/>
          <a:ext cx="8640960" cy="6346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982"/>
                <a:gridCol w="2269116"/>
                <a:gridCol w="4045696"/>
                <a:gridCol w="1849166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堂數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日期及</a:t>
                      </a:r>
                      <a:r>
                        <a:rPr 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09:00-11:30</a:t>
                      </a:r>
                      <a:endParaRPr lang="zh-TW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情緒教養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堂課</a:t>
                      </a:r>
                      <a:r>
                        <a:rPr lang="en-US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  <a:r>
                        <a:rPr lang="zh-TW" altLang="zh-TW" sz="24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課程主題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講師</a:t>
                      </a:r>
                    </a:p>
                  </a:txBody>
                  <a:tcPr marL="68580" marR="68580" marT="0" marB="0" anchor="ctr"/>
                </a:tc>
              </a:tr>
              <a:tr h="55976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09/29(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揭開神秘面紗</a:t>
                      </a:r>
                      <a:r>
                        <a:rPr lang="en-US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情緒腦科學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廖璽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璸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醫師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60680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10/06(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你是貓爸？虎媽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？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認識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教養風格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李青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燁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秘書長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79786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10/13(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輕鬆駕馭情緒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壓力鍋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教養五步驟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吳詠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葳</a:t>
                      </a:r>
                      <a:endParaRPr lang="en-US" altLang="zh-TW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心理學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博士</a:t>
                      </a:r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輕鬆駕馭情緒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壓力鍋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教養五步驟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蔡俞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鈞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老師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10/27(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情緒總舖師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上菜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輔導五步驟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翁敏嘉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心理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師</a:t>
                      </a:r>
                    </a:p>
                  </a:txBody>
                  <a:tcPr marL="68580" marR="68580" marT="0" marB="0" anchor="ctr"/>
                </a:tc>
              </a:tr>
              <a:tr h="75556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11/03(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情緒教育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大補帖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情緒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教養的強化策略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葉春吟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心理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師</a:t>
                      </a: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11/10(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出軌的情緒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列車</a:t>
                      </a: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~</a:t>
                      </a: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特殊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狀況情緒處理原則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鄭皓仁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心理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師</a:t>
                      </a:r>
                    </a:p>
                  </a:txBody>
                  <a:tcPr marL="68580" marR="68580" marT="0" marB="0" anchor="ctr"/>
                </a:tc>
              </a:tr>
              <a:tr h="59814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11/17(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endParaRPr lang="en-US" sz="20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綜合討論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杏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璞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講師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16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764704"/>
          <a:ext cx="8280924" cy="5561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  <a:gridCol w="2088232"/>
                <a:gridCol w="3672408"/>
                <a:gridCol w="1800204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堂數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9:00-12:00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課程及活動內容</a:t>
                      </a: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主講人</a:t>
                      </a: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</a:tr>
              <a:tr h="635700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107.09.15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台灣優良傳統技藝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剪紙 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林美錦老師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</a:tr>
              <a:tr h="4444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製作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成一本小書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41860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107.09.22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台灣優良傳統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孝道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溫馨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感人孝道影片</a:t>
                      </a: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林美錦老師</a:t>
                      </a:r>
                    </a:p>
                  </a:txBody>
                  <a:tcPr marL="17780" marR="17780" marT="0" marB="0" anchor="ctr"/>
                </a:tc>
              </a:tr>
              <a:tr h="4382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歌曲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大合</a:t>
                      </a:r>
                      <a:r>
                        <a:rPr lang="zh-TW" altLang="en-US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唱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4707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107.09.29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台灣的節日佮風俗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節日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介紹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陳淑菁老師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</a:tr>
              <a:tr h="4493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風俗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54272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107.10.06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閩南語課程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故事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繪本導讀</a:t>
                      </a: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郭素斐老師</a:t>
                      </a:r>
                    </a:p>
                  </a:txBody>
                  <a:tcPr marL="17780" marR="17780" marT="0" marB="0" anchor="ctr"/>
                </a:tc>
              </a:tr>
              <a:tr h="3052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故事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繪本導讀</a:t>
                      </a: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8720"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 smtClean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107.10.13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18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閩南語看圖說故事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閩南語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囡仔古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陳淑菁老師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</a:tr>
              <a:tr h="4660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0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大家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來搬戲</a:t>
                      </a:r>
                    </a:p>
                  </a:txBody>
                  <a:tcPr marL="17780" marR="17780" marT="0" marB="0" anchor="ctr">
                    <a:solidFill>
                      <a:srgbClr val="E1CD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502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2296</TotalTime>
  <Words>1487</Words>
  <Application>Microsoft Office PowerPoint</Application>
  <PresentationFormat>如螢幕大小 (4:3)</PresentationFormat>
  <Paragraphs>231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46" baseType="lpstr">
      <vt:lpstr>Tunga</vt:lpstr>
      <vt:lpstr>文鼎粗隸</vt:lpstr>
      <vt:lpstr>書法家豪楷體</vt:lpstr>
      <vt:lpstr>微軟正黑體</vt:lpstr>
      <vt:lpstr>新細明體</vt:lpstr>
      <vt:lpstr>標楷體</vt:lpstr>
      <vt:lpstr>Arial</vt:lpstr>
      <vt:lpstr>Calibri</vt:lpstr>
      <vt:lpstr>Franklin Gothic Book</vt:lpstr>
      <vt:lpstr>Franklin Gothic Medium</vt:lpstr>
      <vt:lpstr>Perpetua</vt:lpstr>
      <vt:lpstr>Wingdings</vt:lpstr>
      <vt:lpstr>Wingdings 2</vt:lpstr>
      <vt:lpstr>公正</vt:lpstr>
      <vt:lpstr>角度</vt:lpstr>
      <vt:lpstr>新生家長座談會</vt:lpstr>
      <vt:lpstr>學習之路</vt:lpstr>
      <vt:lpstr>小一上學去</vt:lpstr>
      <vt:lpstr>阿海 阿東上學去 新生家長親職教育週報(前十週)</vt:lpstr>
      <vt:lpstr>PowerPoint 簡報</vt:lpstr>
      <vt:lpstr>輔導處服務內容</vt:lpstr>
      <vt:lpstr>預告…親職講座活動</vt:lpstr>
      <vt:lpstr>PowerPoint 簡報</vt:lpstr>
      <vt:lpstr>PowerPoint 簡報</vt:lpstr>
      <vt:lpstr>小一上學去</vt:lpstr>
      <vt:lpstr>1.我和我的孩子</vt:lpstr>
      <vt:lpstr>我的孩子可以適應學校的生活嗎？</vt:lpstr>
      <vt:lpstr>我該如何成為稱職的父母？</vt:lpstr>
      <vt:lpstr>如何培養孩子良好的生活習慣？</vt:lpstr>
      <vt:lpstr>我沒有時間陪孩子，怎麼辦？</vt:lpstr>
      <vt:lpstr>我的情緒會影響到孩子嗎？</vt:lpstr>
      <vt:lpstr>從何處獲得子女教育的相關資源？</vt:lpstr>
      <vt:lpstr>我為何要參與孩子學校的活動？</vt:lpstr>
      <vt:lpstr>2.親子天下:新生開學60+問~ 給家長的完全指南http://topic.parenting.com.tw/issue/2016/school60q/qa.aspx?channel=2</vt:lpstr>
      <vt:lpstr>                 招募:海東國小故事志工</vt:lpstr>
      <vt:lpstr>海東家長會對學校的支持</vt:lpstr>
      <vt:lpstr>支援:全校性活動</vt:lpstr>
      <vt:lpstr>支援:教務處</vt:lpstr>
      <vt:lpstr>支援:學務處</vt:lpstr>
      <vt:lpstr>支援:總務處</vt:lpstr>
      <vt:lpstr>支援:輔導處</vt:lpstr>
      <vt:lpstr>學校各項活動的運作 非常需要家長會的鼎力支持</vt:lpstr>
      <vt:lpstr>分享~快樂親子五步驟</vt:lpstr>
      <vt:lpstr>踏入12年國教的第一站 讓孩子學習…</vt:lpstr>
      <vt:lpstr>請家長嘗試…</vt:lpstr>
      <vt:lpstr>期待~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認識補救教學計畫</dc:title>
  <dc:creator>user</dc:creator>
  <cp:lastModifiedBy>Windows 使用者</cp:lastModifiedBy>
  <cp:revision>96</cp:revision>
  <cp:lastPrinted>2014-08-30T23:57:56Z</cp:lastPrinted>
  <dcterms:created xsi:type="dcterms:W3CDTF">2014-08-21T03:31:10Z</dcterms:created>
  <dcterms:modified xsi:type="dcterms:W3CDTF">2018-08-26T03:14:39Z</dcterms:modified>
</cp:coreProperties>
</file>